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2" r:id="rId2"/>
  </p:sldMasterIdLst>
  <p:notesMasterIdLst>
    <p:notesMasterId r:id="rId20"/>
  </p:notesMasterIdLst>
  <p:handoutMasterIdLst>
    <p:handoutMasterId r:id="rId21"/>
  </p:handoutMasterIdLst>
  <p:sldIdLst>
    <p:sldId id="261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794543C-6199-4AD0-88A6-C29E0B5EC7EE}">
          <p14:sldIdLst>
            <p14:sldId id="261"/>
          </p14:sldIdLst>
        </p14:section>
        <p14:section name="基本概念" id="{4BF703DC-834F-43D3-BD0B-66A6540E2593}">
          <p14:sldIdLst>
            <p14:sldId id="270"/>
            <p14:sldId id="271"/>
            <p14:sldId id="272"/>
          </p14:sldIdLst>
        </p14:section>
        <p14:section name="网页的显示过程" id="{F166BD6D-4399-48EA-9748-696E960EB0F5}">
          <p14:sldIdLst>
            <p14:sldId id="273"/>
            <p14:sldId id="274"/>
            <p14:sldId id="275"/>
            <p14:sldId id="276"/>
          </p14:sldIdLst>
        </p14:section>
        <p14:section name="网页的组成" id="{5BF6ED29-5724-4E44-A99E-F7C60F0CA906}">
          <p14:sldIdLst>
            <p14:sldId id="277"/>
            <p14:sldId id="278"/>
            <p14:sldId id="279"/>
            <p14:sldId id="280"/>
          </p14:sldIdLst>
        </p14:section>
        <p14:section name="被嫌弃的IE浏览器" id="{709512B4-AFD7-48D2-936C-0F42A050DC4F}">
          <p14:sldIdLst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DA8"/>
    <a:srgbClr val="0070C0"/>
    <a:srgbClr val="FEC200"/>
    <a:srgbClr val="3498DB"/>
    <a:srgbClr val="192871"/>
    <a:srgbClr val="0037A4"/>
    <a:srgbClr val="002A7E"/>
    <a:srgbClr val="F1A069"/>
    <a:srgbClr val="F4B183"/>
    <a:srgbClr val="F7A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24" autoAdjust="0"/>
  </p:normalViewPr>
  <p:slideViewPr>
    <p:cSldViewPr snapToGrid="0" showGuides="1">
      <p:cViewPr varScale="1">
        <p:scale>
          <a:sx n="78" d="100"/>
          <a:sy n="78" d="100"/>
        </p:scale>
        <p:origin x="240" y="84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33780-C451-4576-A162-3E5813E9C15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3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0" y="1600199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32234" y="2678847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794" y="4381842"/>
            <a:ext cx="3511600" cy="1967805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0A2A6ABF-6475-4EF0-9761-6A23E17712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25">
            <a:extLst>
              <a:ext uri="{FF2B5EF4-FFF2-40B4-BE49-F238E27FC236}">
                <a16:creationId xmlns:a16="http://schemas.microsoft.com/office/drawing/2014/main" id="{29B595D2-F0B9-47BC-879B-114301BC9407}"/>
              </a:ext>
            </a:extLst>
          </p:cNvPr>
          <p:cNvSpPr/>
          <p:nvPr userDrawn="1"/>
        </p:nvSpPr>
        <p:spPr>
          <a:xfrm>
            <a:off x="5510843" y="6205486"/>
            <a:ext cx="1183337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FD3CFE-C6B8-430A-9D65-F5792269D9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71" y="5493305"/>
            <a:ext cx="1662680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26222" y="244109"/>
            <a:ext cx="10301655" cy="660860"/>
          </a:xfr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 hasCustomPrompt="1"/>
          </p:nvPr>
        </p:nvSpPr>
        <p:spPr>
          <a:xfrm>
            <a:off x="161193" y="1157410"/>
            <a:ext cx="11866684" cy="554232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4" y="237834"/>
            <a:ext cx="1264478" cy="708579"/>
          </a:xfrm>
          <a:prstGeom prst="rect">
            <a:avLst/>
          </a:prstGeom>
        </p:spPr>
      </p:pic>
      <p:sp>
        <p:nvSpPr>
          <p:cNvPr id="8" name="矩形 29"/>
          <p:cNvSpPr/>
          <p:nvPr/>
        </p:nvSpPr>
        <p:spPr>
          <a:xfrm>
            <a:off x="-6349" y="1034075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图片 5">
            <a:extLst>
              <a:ext uri="{FF2B5EF4-FFF2-40B4-BE49-F238E27FC236}">
                <a16:creationId xmlns:a16="http://schemas.microsoft.com/office/drawing/2014/main" id="{3D78D77E-66F8-4577-BB89-C56418195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29">
            <a:extLst>
              <a:ext uri="{FF2B5EF4-FFF2-40B4-BE49-F238E27FC236}">
                <a16:creationId xmlns:a16="http://schemas.microsoft.com/office/drawing/2014/main" id="{8599B918-195F-4B2D-BB4B-7CDB7AEAA8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FA2B25-A3E5-4285-B002-0039A61620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3" y="351146"/>
            <a:ext cx="1662680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8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328" y="2733324"/>
            <a:ext cx="11331272" cy="933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328" y="3929786"/>
            <a:ext cx="11331272" cy="74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74198624-1AE3-4CF0-9E58-BB7EA32B3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25">
            <a:extLst>
              <a:ext uri="{FF2B5EF4-FFF2-40B4-BE49-F238E27FC236}">
                <a16:creationId xmlns:a16="http://schemas.microsoft.com/office/drawing/2014/main" id="{99FE0B82-1CEF-4115-BBAA-16601D57D7C4}"/>
              </a:ext>
            </a:extLst>
          </p:cNvPr>
          <p:cNvSpPr/>
          <p:nvPr userDrawn="1"/>
        </p:nvSpPr>
        <p:spPr>
          <a:xfrm>
            <a:off x="5510843" y="6205486"/>
            <a:ext cx="1183337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DF9910-EC0E-47E8-A6CD-11246312A0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71" y="5493305"/>
            <a:ext cx="1662680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5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53C971-4823-4888-9519-523B8A2108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3" y="351146"/>
            <a:ext cx="1662680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5510843" y="6205486"/>
            <a:ext cx="1183337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1412A3-CAAF-48ED-824D-B7BE5D3A1C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71" y="5493305"/>
            <a:ext cx="1662680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5510843" y="6205486"/>
            <a:ext cx="1183337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1412A3-CAAF-48ED-824D-B7BE5D3A1C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71" y="5493305"/>
            <a:ext cx="1662680" cy="712181"/>
          </a:xfrm>
          <a:prstGeom prst="rect">
            <a:avLst/>
          </a:prstGeom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7DFA0B2C-C2A8-4E64-977D-1642F9BE7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25">
            <a:extLst>
              <a:ext uri="{FF2B5EF4-FFF2-40B4-BE49-F238E27FC236}">
                <a16:creationId xmlns:a16="http://schemas.microsoft.com/office/drawing/2014/main" id="{35EBE530-968E-4288-9DD5-2ECA2D6AFE1F}"/>
              </a:ext>
            </a:extLst>
          </p:cNvPr>
          <p:cNvSpPr/>
          <p:nvPr userDrawn="1"/>
        </p:nvSpPr>
        <p:spPr>
          <a:xfrm>
            <a:off x="5510843" y="6205486"/>
            <a:ext cx="1183337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0C031C-04D1-4621-9746-CDAB50892F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71" y="5493305"/>
            <a:ext cx="1662680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73050" indent="-27305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8038" indent="-350838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53C971-4823-4888-9519-523B8A210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3" y="351146"/>
            <a:ext cx="1662680" cy="712181"/>
          </a:xfrm>
          <a:prstGeom prst="rect">
            <a:avLst/>
          </a:prstGeom>
        </p:spPr>
      </p:pic>
      <p:sp>
        <p:nvSpPr>
          <p:cNvPr id="12" name="矩形 29">
            <a:extLst>
              <a:ext uri="{FF2B5EF4-FFF2-40B4-BE49-F238E27FC236}">
                <a16:creationId xmlns:a16="http://schemas.microsoft.com/office/drawing/2014/main" id="{5A74C01D-B4EB-4F05-94C6-7DC5AE174B36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" name="图片 5">
            <a:extLst>
              <a:ext uri="{FF2B5EF4-FFF2-40B4-BE49-F238E27FC236}">
                <a16:creationId xmlns:a16="http://schemas.microsoft.com/office/drawing/2014/main" id="{8E113B2F-E9A2-41A6-B9FF-1A9FE91F9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29">
            <a:extLst>
              <a:ext uri="{FF2B5EF4-FFF2-40B4-BE49-F238E27FC236}">
                <a16:creationId xmlns:a16="http://schemas.microsoft.com/office/drawing/2014/main" id="{5F10BFFB-D073-4818-B46D-486EEB739C9A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34E267B-4F58-4B8B-8FE9-4C527832C2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3" y="351146"/>
            <a:ext cx="1662680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9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8920B-38DD-4386-AB77-D68FEA12B7C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25246-02F8-4F94-AC23-B797B495C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02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3" r:id="rId4"/>
    <p:sldLayoutId id="2147483649" r:id="rId5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8920B-38DD-4386-AB77-D68FEA12B7C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25246-02F8-4F94-AC23-B797B495C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10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info.cern.ch/hypertext/WWW/TheProject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网页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8041" y="3259227"/>
            <a:ext cx="6645897" cy="1011115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b="0" dirty="0"/>
              <a:t>王红元</a:t>
            </a:r>
            <a:endParaRPr lang="en-US" altLang="zh-CN" b="0" dirty="0"/>
          </a:p>
          <a:p>
            <a:r>
              <a:rPr lang="zh-CN" altLang="en-US" b="0" dirty="0"/>
              <a:t>微博</a:t>
            </a:r>
            <a:r>
              <a:rPr lang="en-US" altLang="zh-CN" b="0" dirty="0"/>
              <a:t>: </a:t>
            </a:r>
            <a:r>
              <a:rPr lang="en-US" altLang="zh-CN" b="0"/>
              <a:t>coderwhy</a:t>
            </a:r>
            <a:endParaRPr lang="en-US" altLang="zh-CN" b="0" dirty="0"/>
          </a:p>
          <a:p>
            <a:r>
              <a:rPr lang="zh-CN" altLang="en-US" b="0" dirty="0"/>
              <a:t>微信</a:t>
            </a:r>
            <a:r>
              <a:rPr lang="en-US" altLang="zh-CN" b="0" dirty="0"/>
              <a:t>: 372623326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47658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网页的显示过程</a:t>
            </a:r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EBD9717D-6376-49E0-ADA2-C4B16CD05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0070" y="1299495"/>
            <a:ext cx="1161580" cy="378427"/>
          </a:xfrm>
          <a:ln>
            <a:noFill/>
          </a:ln>
        </p:spPr>
        <p:txBody>
          <a:bodyPr anchor="ctr">
            <a:normAutofit fontScale="25000" lnSpcReduction="20000"/>
          </a:bodyPr>
          <a:lstStyle/>
          <a:p>
            <a:pPr marL="0" indent="0" algn="ctr">
              <a:buNone/>
            </a:pPr>
            <a:r>
              <a:rPr lang="zh-CN" altLang="en-US"/>
              <a:t>客户端</a:t>
            </a:r>
            <a:endParaRPr lang="en-US" altLang="zh-CN"/>
          </a:p>
        </p:txBody>
      </p:sp>
      <p:cxnSp>
        <p:nvCxnSpPr>
          <p:cNvPr id="6" name="直接箭头连接符 5"/>
          <p:cNvCxnSpPr>
            <a:cxnSpLocks/>
          </p:cNvCxnSpPr>
          <p:nvPr/>
        </p:nvCxnSpPr>
        <p:spPr>
          <a:xfrm>
            <a:off x="6024041" y="5311648"/>
            <a:ext cx="13343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DB5892D1-EB25-4E50-9E1E-8281C638F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196" y="1651375"/>
            <a:ext cx="2624623" cy="1920814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634DC239-7EB1-4015-A813-BDCCA759970B}"/>
              </a:ext>
            </a:extLst>
          </p:cNvPr>
          <p:cNvSpPr txBox="1">
            <a:spLocks/>
          </p:cNvSpPr>
          <p:nvPr/>
        </p:nvSpPr>
        <p:spPr>
          <a:xfrm>
            <a:off x="9003717" y="1299495"/>
            <a:ext cx="1161580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/>
              <a:t>服务器端</a:t>
            </a:r>
            <a:endParaRPr lang="en-US" altLang="zh-CN"/>
          </a:p>
        </p:txBody>
      </p:sp>
      <p:pic>
        <p:nvPicPr>
          <p:cNvPr id="11" name="Picture 2" descr="https://timgsa.baidu.com/timg?image&amp;quality=80&amp;size=b9999_10000&amp;sec=1502827198548&amp;di=06ebc71b3dcc1588b16419046d0ed647&amp;imgtype=0&amp;src=http%3A%2F%2Fp.yjbys.com%2Fimage%2F20170315%2F1489548838494951.jpg">
            <a:extLst>
              <a:ext uri="{FF2B5EF4-FFF2-40B4-BE49-F238E27FC236}">
                <a16:creationId xmlns:a16="http://schemas.microsoft.com/office/drawing/2014/main" id="{CB0708F6-48DF-4FAF-AAAE-FF0FACC4D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078" y="1695674"/>
            <a:ext cx="2355564" cy="169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D8A2A25-1C80-4AF7-B2C5-D95512D01A38}"/>
              </a:ext>
            </a:extLst>
          </p:cNvPr>
          <p:cNvCxnSpPr>
            <a:cxnSpLocks/>
          </p:cNvCxnSpPr>
          <p:nvPr/>
        </p:nvCxnSpPr>
        <p:spPr>
          <a:xfrm>
            <a:off x="3538642" y="2270072"/>
            <a:ext cx="473355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6">
            <a:extLst>
              <a:ext uri="{FF2B5EF4-FFF2-40B4-BE49-F238E27FC236}">
                <a16:creationId xmlns:a16="http://schemas.microsoft.com/office/drawing/2014/main" id="{B85A4BA0-E691-4359-9404-9ADB08254698}"/>
              </a:ext>
            </a:extLst>
          </p:cNvPr>
          <p:cNvSpPr txBox="1">
            <a:spLocks/>
          </p:cNvSpPr>
          <p:nvPr/>
        </p:nvSpPr>
        <p:spPr>
          <a:xfrm>
            <a:off x="3583032" y="1867360"/>
            <a:ext cx="4602179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/>
              <a:t>http://www.520it.com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E6BAEE7-753D-43B5-8EF1-3928CEDF6890}"/>
              </a:ext>
            </a:extLst>
          </p:cNvPr>
          <p:cNvCxnSpPr>
            <a:cxnSpLocks/>
          </p:cNvCxnSpPr>
          <p:nvPr/>
        </p:nvCxnSpPr>
        <p:spPr>
          <a:xfrm flipH="1">
            <a:off x="3538646" y="2700902"/>
            <a:ext cx="46465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ADEF4F95-64D4-43C7-AABE-BC71D47DC627}"/>
              </a:ext>
            </a:extLst>
          </p:cNvPr>
          <p:cNvSpPr txBox="1">
            <a:spLocks/>
          </p:cNvSpPr>
          <p:nvPr/>
        </p:nvSpPr>
        <p:spPr>
          <a:xfrm>
            <a:off x="3583032" y="2734406"/>
            <a:ext cx="4602179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/>
              <a:t>网页（</a:t>
            </a:r>
            <a:r>
              <a:rPr lang="en-US" altLang="zh-CN"/>
              <a:t>HTML+CSS+JavaScript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16" name="内容占位符 6">
            <a:extLst>
              <a:ext uri="{FF2B5EF4-FFF2-40B4-BE49-F238E27FC236}">
                <a16:creationId xmlns:a16="http://schemas.microsoft.com/office/drawing/2014/main" id="{C0E2AF96-70DC-4514-B91D-8049F5C55ECF}"/>
              </a:ext>
            </a:extLst>
          </p:cNvPr>
          <p:cNvSpPr txBox="1">
            <a:spLocks/>
          </p:cNvSpPr>
          <p:nvPr/>
        </p:nvSpPr>
        <p:spPr>
          <a:xfrm>
            <a:off x="5119644" y="2283826"/>
            <a:ext cx="1571550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FF0000"/>
                </a:solidFill>
              </a:rPr>
              <a:t>网络请求</a:t>
            </a:r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BA7527C-4BEC-43B8-B486-8009CBB8BFF3}"/>
              </a:ext>
            </a:extLst>
          </p:cNvPr>
          <p:cNvGrpSpPr/>
          <p:nvPr/>
        </p:nvGrpSpPr>
        <p:grpSpPr>
          <a:xfrm>
            <a:off x="6249020" y="3960707"/>
            <a:ext cx="910975" cy="1222931"/>
            <a:chOff x="5360339" y="3876578"/>
            <a:chExt cx="910975" cy="1222931"/>
          </a:xfrm>
        </p:grpSpPr>
        <p:sp>
          <p:nvSpPr>
            <p:cNvPr id="7" name="文本框 6"/>
            <p:cNvSpPr txBox="1"/>
            <p:nvPr/>
          </p:nvSpPr>
          <p:spPr>
            <a:xfrm>
              <a:off x="5360339" y="3876578"/>
              <a:ext cx="910975" cy="4452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浏览器</a:t>
              </a:r>
              <a:endPara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0D5EE70-4121-4794-9123-539EFDA6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800" y="4337509"/>
              <a:ext cx="733425" cy="762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CFC4193-86BD-4C7C-992B-DEC1FCD9C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91" y="4009616"/>
            <a:ext cx="5529390" cy="239401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A759524-A16E-4D26-8FFC-CE72D5032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580" y="4291625"/>
            <a:ext cx="4602179" cy="18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浏览器内核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浏览器最核心的部分是渲染引擎（</a:t>
            </a:r>
            <a:r>
              <a:rPr lang="en-US" altLang="zh-CN"/>
              <a:t>Rendering Engine</a:t>
            </a:r>
            <a:r>
              <a:rPr lang="zh-CN" altLang="en-US"/>
              <a:t>），一般也称为“</a:t>
            </a:r>
            <a:r>
              <a:rPr lang="zh-CN" altLang="en-US">
                <a:solidFill>
                  <a:srgbClr val="0070C0"/>
                </a:solidFill>
              </a:rPr>
              <a:t>浏览器内核</a:t>
            </a:r>
            <a:r>
              <a:rPr lang="zh-CN" altLang="en-US"/>
              <a:t>”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/>
              <a:t>负责解析网页语法，并渲染（显示）网页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/>
              <a:t>不同的浏览器内核有不同的解析、渲染规则，所以同一网页在不同内核的浏览器中的渲染效果也可能不同</a:t>
            </a:r>
          </a:p>
          <a:p>
            <a:endParaRPr lang="zh-CN" altLang="en-US"/>
          </a:p>
          <a:p>
            <a:r>
              <a:rPr lang="zh-CN" altLang="en-US"/>
              <a:t>常见的浏览器内核有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>
                <a:solidFill>
                  <a:srgbClr val="FF0000"/>
                </a:solidFill>
              </a:rPr>
              <a:t>Trident</a:t>
            </a:r>
            <a:r>
              <a:rPr lang="zh-CN" altLang="en-US"/>
              <a:t> （</a:t>
            </a:r>
            <a:r>
              <a:rPr lang="en-US" altLang="zh-CN"/>
              <a:t> </a:t>
            </a:r>
            <a:r>
              <a:rPr lang="zh-CN" altLang="en-US"/>
              <a:t>三叉戟）：</a:t>
            </a:r>
            <a:r>
              <a:rPr lang="en-US" altLang="zh-CN"/>
              <a:t>IE</a:t>
            </a:r>
            <a:r>
              <a:rPr lang="zh-CN" altLang="en-US"/>
              <a:t>、</a:t>
            </a:r>
            <a:r>
              <a:rPr lang="en-US" altLang="zh-CN"/>
              <a:t>360</a:t>
            </a:r>
            <a:r>
              <a:rPr lang="zh-CN" altLang="en-US"/>
              <a:t>安全浏览器、</a:t>
            </a:r>
            <a:r>
              <a:rPr lang="en-US" altLang="zh-CN"/>
              <a:t>360</a:t>
            </a:r>
            <a:r>
              <a:rPr lang="zh-CN" altLang="en-US"/>
              <a:t>极速浏览器、搜狗高速浏览器、百度浏览器、</a:t>
            </a:r>
            <a:r>
              <a:rPr lang="en-US" altLang="zh-CN"/>
              <a:t>UC</a:t>
            </a:r>
            <a:r>
              <a:rPr lang="zh-CN" altLang="en-US"/>
              <a:t>浏览器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>
                <a:solidFill>
                  <a:srgbClr val="FF0000"/>
                </a:solidFill>
              </a:rPr>
              <a:t>Gecko</a:t>
            </a:r>
            <a:r>
              <a:rPr lang="zh-CN" altLang="en-US"/>
              <a:t>（</a:t>
            </a:r>
            <a:r>
              <a:rPr lang="en-US" altLang="zh-CN"/>
              <a:t> </a:t>
            </a:r>
            <a:r>
              <a:rPr lang="zh-CN" altLang="en-US"/>
              <a:t>壁虎） ：</a:t>
            </a:r>
            <a:r>
              <a:rPr lang="en-US" altLang="zh-CN"/>
              <a:t>Mozilla Firefox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>
                <a:solidFill>
                  <a:srgbClr val="FF0000"/>
                </a:solidFill>
              </a:rPr>
              <a:t>Presto</a:t>
            </a:r>
            <a:r>
              <a:rPr lang="zh-CN" altLang="en-US"/>
              <a:t>（急板乐曲）</a:t>
            </a:r>
            <a:r>
              <a:rPr lang="en-US" altLang="zh-CN">
                <a:solidFill>
                  <a:schemeClr val="accent1"/>
                </a:solidFill>
              </a:rPr>
              <a:t>-&gt;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Blink</a:t>
            </a:r>
            <a:r>
              <a:rPr lang="zh-CN" altLang="en-US"/>
              <a:t> （眨眼）：</a:t>
            </a:r>
            <a:r>
              <a:rPr lang="en-US" altLang="zh-CN"/>
              <a:t>Opera</a:t>
            </a:r>
            <a:endParaRPr lang="zh-CN" altLang="en-US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>
                <a:solidFill>
                  <a:srgbClr val="FF0000"/>
                </a:solidFill>
              </a:rPr>
              <a:t>Webkit</a:t>
            </a:r>
            <a:r>
              <a:rPr lang="zh-CN" altLang="en-US"/>
              <a:t> ：</a:t>
            </a:r>
            <a:r>
              <a:rPr lang="en-US" altLang="zh-CN"/>
              <a:t>Safari</a:t>
            </a:r>
            <a:r>
              <a:rPr lang="zh-CN" altLang="en-US"/>
              <a:t>、</a:t>
            </a:r>
            <a:r>
              <a:rPr lang="en-US" altLang="zh-CN"/>
              <a:t>360</a:t>
            </a:r>
            <a:r>
              <a:rPr lang="zh-CN" altLang="en-US"/>
              <a:t>极速浏览器、搜狗高速浏览器、移动端浏览器（</a:t>
            </a:r>
            <a:r>
              <a:rPr lang="en-US" altLang="zh-CN"/>
              <a:t>Android</a:t>
            </a:r>
            <a:r>
              <a:rPr lang="zh-CN" altLang="en-US"/>
              <a:t>、</a:t>
            </a:r>
            <a:r>
              <a:rPr lang="en-US" altLang="zh-CN"/>
              <a:t>iOS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>
                <a:solidFill>
                  <a:srgbClr val="FF0000"/>
                </a:solidFill>
              </a:rPr>
              <a:t>Webkit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/>
                </a:solidFill>
              </a:rPr>
              <a:t>-&gt;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Blink</a:t>
            </a:r>
            <a:r>
              <a:rPr lang="zh-CN" altLang="en-US"/>
              <a:t> ：</a:t>
            </a:r>
            <a:r>
              <a:rPr lang="en-US" altLang="zh-CN"/>
              <a:t>Google Chrome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29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建议</a:t>
            </a:r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162658" y="1193472"/>
            <a:ext cx="11866684" cy="883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zh-CN" altLang="en-US"/>
              <a:t>前端工程师需要特别关注的浏览器有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Google Chrome</a:t>
            </a:r>
            <a:r>
              <a:rPr lang="zh-CN" altLang="en-US"/>
              <a:t>、</a:t>
            </a:r>
            <a:r>
              <a:rPr lang="en-US" altLang="zh-CN"/>
              <a:t>Mozilla Firefox</a:t>
            </a:r>
            <a:r>
              <a:rPr lang="zh-CN" altLang="en-US"/>
              <a:t>（火狐）、</a:t>
            </a:r>
            <a:r>
              <a:rPr lang="en-US" altLang="zh-CN"/>
              <a:t>Opera</a:t>
            </a:r>
            <a:r>
              <a:rPr lang="zh-CN" altLang="en-US"/>
              <a:t>（欧朋）、</a:t>
            </a:r>
            <a:r>
              <a:rPr lang="en-US" altLang="zh-CN"/>
              <a:t>Safari</a:t>
            </a:r>
            <a:r>
              <a:rPr lang="zh-CN" altLang="en-US"/>
              <a:t>、</a:t>
            </a:r>
            <a:r>
              <a:rPr lang="en-US" altLang="zh-CN"/>
              <a:t>Internet Explorer</a:t>
            </a:r>
            <a:r>
              <a:rPr lang="zh-CN" altLang="en-US"/>
              <a:t>（</a:t>
            </a:r>
            <a:r>
              <a:rPr lang="en-US" altLang="zh-CN"/>
              <a:t>IE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64E0D1-6DD4-4B47-ACF9-E5C29911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8" y="2071255"/>
            <a:ext cx="6381750" cy="141922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AD558EB-ED65-4ADC-9465-FF95858878E3}"/>
              </a:ext>
            </a:extLst>
          </p:cNvPr>
          <p:cNvSpPr txBox="1"/>
          <p:nvPr/>
        </p:nvSpPr>
        <p:spPr>
          <a:xfrm>
            <a:off x="162658" y="3622886"/>
            <a:ext cx="11866684" cy="2529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zh-CN" altLang="en-US"/>
              <a:t>建议使用</a:t>
            </a:r>
            <a:r>
              <a:rPr lang="en-US" altLang="zh-CN">
                <a:solidFill>
                  <a:srgbClr val="0070C0"/>
                </a:solidFill>
              </a:rPr>
              <a:t>Google Chrome</a:t>
            </a:r>
            <a:r>
              <a:rPr lang="zh-CN" altLang="en-US"/>
              <a:t>浏览器为默认浏览器，功能强大、快速稳定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/>
              <a:t>作为前端开发工程师，不建议默认使用</a:t>
            </a:r>
            <a:r>
              <a:rPr lang="en-US" altLang="zh-CN"/>
              <a:t>360</a:t>
            </a:r>
            <a:r>
              <a:rPr lang="zh-CN" altLang="en-US"/>
              <a:t>、</a:t>
            </a:r>
            <a:r>
              <a:rPr lang="en-US" altLang="zh-CN"/>
              <a:t>QQ</a:t>
            </a:r>
            <a:r>
              <a:rPr lang="zh-CN" altLang="en-US"/>
              <a:t>、搜狗等等诸如此类浏览器，有失逼格（小心被鄙视）</a:t>
            </a:r>
            <a:endParaRPr lang="en-US" altLang="zh-CN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p"/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zh-CN" altLang="en-US"/>
              <a:t>众多浏览器中，让开发者发毛次数最多的是</a:t>
            </a:r>
            <a:r>
              <a:rPr lang="en-US" altLang="zh-CN"/>
              <a:t>IE</a:t>
            </a:r>
            <a:r>
              <a:rPr lang="zh-CN" altLang="en-US"/>
              <a:t>浏览器</a:t>
            </a:r>
            <a:endParaRPr lang="en-US" altLang="zh-CN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/>
              <a:t>因为它最独特</a:t>
            </a:r>
            <a:endParaRPr lang="en-US" altLang="zh-CN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/>
              <a:t>不过从</a:t>
            </a:r>
            <a:r>
              <a:rPr lang="en-US" altLang="zh-CN"/>
              <a:t>IE 8.0</a:t>
            </a:r>
            <a:r>
              <a:rPr lang="zh-CN" altLang="en-US"/>
              <a:t>版本开始逐渐正常起来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61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qn.koudaitong.com/upload_files/2015/03/18/Fqw06eZQwkNHPCzo1Rfq-1mWSyIo.jpg%21730x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22" y="1241701"/>
            <a:ext cx="40576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300" y="1241701"/>
            <a:ext cx="3941540" cy="50299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836" y="1223992"/>
            <a:ext cx="2465410" cy="502496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6C55845-847E-4752-9104-30C72759B1A8}"/>
              </a:ext>
            </a:extLst>
          </p:cNvPr>
          <p:cNvSpPr txBox="1">
            <a:spLocks/>
          </p:cNvSpPr>
          <p:nvPr/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被嫌弃的</a:t>
            </a:r>
            <a:r>
              <a:rPr lang="en-US" altLang="zh-CN"/>
              <a:t>IE</a:t>
            </a:r>
            <a:r>
              <a:rPr lang="zh-CN" altLang="en-US"/>
              <a:t>浏览器</a:t>
            </a:r>
          </a:p>
        </p:txBody>
      </p:sp>
    </p:spTree>
    <p:extLst>
      <p:ext uri="{BB962C8B-B14F-4D97-AF65-F5344CB8AC3E}">
        <p14:creationId xmlns:p14="http://schemas.microsoft.com/office/powerpoint/2010/main" val="42483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n3.cmsfile.pg0.cn/group2/M00/32/74/Cgqg2VbmCDeALI3bAAAutdf7RiU384.jpg?enable=&amp;w=440&amp;h=293&amp;cut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3" y="1331229"/>
            <a:ext cx="4163786" cy="277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0" y="4269712"/>
            <a:ext cx="5374433" cy="1947432"/>
          </a:xfrm>
          <a:prstGeom prst="rect">
            <a:avLst/>
          </a:prstGeom>
        </p:spPr>
      </p:pic>
      <p:pic>
        <p:nvPicPr>
          <p:cNvPr id="11" name="Picture 2" descr="https://imgsa.baidu.com/forum/w%3D580/sign=b61b548ed32a60595210e1121835342d/1989ca03918fa0ecefeedc4a229759ee3d6ddb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099" y="1449728"/>
            <a:ext cx="4082338" cy="445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705F450-0B08-4E2C-BB66-7EB47FCF23A6}"/>
              </a:ext>
            </a:extLst>
          </p:cNvPr>
          <p:cNvSpPr txBox="1">
            <a:spLocks/>
          </p:cNvSpPr>
          <p:nvPr/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被嫌弃的</a:t>
            </a:r>
            <a:r>
              <a:rPr lang="en-US" altLang="zh-CN"/>
              <a:t>IE</a:t>
            </a:r>
            <a:r>
              <a:rPr lang="zh-CN" altLang="en-US"/>
              <a:t>浏览器</a:t>
            </a:r>
          </a:p>
        </p:txBody>
      </p:sp>
    </p:spTree>
    <p:extLst>
      <p:ext uri="{BB962C8B-B14F-4D97-AF65-F5344CB8AC3E}">
        <p14:creationId xmlns:p14="http://schemas.microsoft.com/office/powerpoint/2010/main" val="371504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06" y="1970330"/>
            <a:ext cx="5493499" cy="3460085"/>
          </a:xfrm>
          <a:prstGeom prst="rect">
            <a:avLst/>
          </a:prstGeom>
        </p:spPr>
      </p:pic>
      <p:pic>
        <p:nvPicPr>
          <p:cNvPr id="8" name="Picture 2" descr="http://f1.diyitui.com/ca/09/cd/be/5f/82/18/05/9a/82/f1/07/f2/26/d5/e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58" y="2184041"/>
            <a:ext cx="5776466" cy="324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03F206A-DA63-4A1A-9629-66AF62586864}"/>
              </a:ext>
            </a:extLst>
          </p:cNvPr>
          <p:cNvSpPr txBox="1">
            <a:spLocks/>
          </p:cNvSpPr>
          <p:nvPr/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被嫌弃的</a:t>
            </a:r>
            <a:r>
              <a:rPr lang="en-US" altLang="zh-CN"/>
              <a:t>IE</a:t>
            </a:r>
            <a:r>
              <a:rPr lang="zh-CN" altLang="en-US"/>
              <a:t>浏览器</a:t>
            </a:r>
          </a:p>
        </p:txBody>
      </p:sp>
    </p:spTree>
    <p:extLst>
      <p:ext uri="{BB962C8B-B14F-4D97-AF65-F5344CB8AC3E}">
        <p14:creationId xmlns:p14="http://schemas.microsoft.com/office/powerpoint/2010/main" val="107978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ww2.sinaimg.cn/large/a22ad0b5jw1dvs1cbp9vh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77" y="1893240"/>
            <a:ext cx="5768491" cy="323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46" y="1618804"/>
            <a:ext cx="5236247" cy="394305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13781A1-4628-48B4-9E9F-3E3A895F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被嫌弃的</a:t>
            </a:r>
            <a:r>
              <a:rPr lang="en-US" altLang="zh-CN"/>
              <a:t>IE</a:t>
            </a:r>
            <a:r>
              <a:rPr lang="zh-CN" altLang="en-US"/>
              <a:t>浏览器</a:t>
            </a:r>
          </a:p>
        </p:txBody>
      </p:sp>
    </p:spTree>
    <p:extLst>
      <p:ext uri="{BB962C8B-B14F-4D97-AF65-F5344CB8AC3E}">
        <p14:creationId xmlns:p14="http://schemas.microsoft.com/office/powerpoint/2010/main" val="265448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imgsrc.baidu.com/forum/w%3D580/sign=c045737ad53f8794d3ff4826e21a0ead/27df02087bf40ad130d95721562c11dfa8ecce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91" y="1345941"/>
            <a:ext cx="4191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89" y="1342772"/>
            <a:ext cx="6015864" cy="31887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868" y="4832659"/>
            <a:ext cx="3574090" cy="1242168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3623733-5881-4E7B-89C1-EBC1AADD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被嫌弃的</a:t>
            </a:r>
            <a:r>
              <a:rPr lang="en-US" altLang="zh-CN"/>
              <a:t>IE</a:t>
            </a:r>
            <a:r>
              <a:rPr lang="zh-CN" altLang="en-US"/>
              <a:t>浏览器</a:t>
            </a:r>
          </a:p>
        </p:txBody>
      </p:sp>
    </p:spTree>
    <p:extLst>
      <p:ext uri="{BB962C8B-B14F-4D97-AF65-F5344CB8AC3E}">
        <p14:creationId xmlns:p14="http://schemas.microsoft.com/office/powerpoint/2010/main" val="1931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C2CF7-9A01-4026-B125-513A16A0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E189B-FB12-4126-98D6-3FEFD71E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7" y="1238066"/>
            <a:ext cx="7371467" cy="5444088"/>
          </a:xfrm>
        </p:spPr>
        <p:txBody>
          <a:bodyPr/>
          <a:lstStyle/>
          <a:p>
            <a:r>
              <a:rPr lang="zh-CN" altLang="en-US"/>
              <a:t>网站和网页的关系？</a:t>
            </a:r>
          </a:p>
          <a:p>
            <a:pPr lvl="1"/>
            <a:r>
              <a:rPr lang="zh-CN" altLang="en-US"/>
              <a:t>一个网站由</a:t>
            </a:r>
            <a:r>
              <a:rPr lang="en-US" altLang="zh-CN"/>
              <a:t>N</a:t>
            </a:r>
            <a:r>
              <a:rPr lang="zh-CN" altLang="en-US"/>
              <a:t>个网页组成（</a:t>
            </a:r>
            <a:r>
              <a:rPr lang="en-US" altLang="zh-CN"/>
              <a:t>N &gt;= 1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panose="05000000000000000000" pitchFamily="2" charset="2"/>
              <a:buChar char="p"/>
            </a:pPr>
            <a:endParaRPr lang="en-US" altLang="zh-CN"/>
          </a:p>
          <a:p>
            <a:r>
              <a:rPr lang="zh-CN" altLang="en-US"/>
              <a:t>什么是网页</a:t>
            </a:r>
            <a:endParaRPr lang="en-US" altLang="zh-CN"/>
          </a:p>
          <a:p>
            <a:pPr lvl="1"/>
            <a:r>
              <a:rPr lang="zh-CN" altLang="en-US"/>
              <a:t>上网浏览的页面</a:t>
            </a:r>
            <a:endParaRPr lang="en-US" altLang="zh-CN"/>
          </a:p>
          <a:p>
            <a:pPr lvl="1"/>
            <a:r>
              <a:rPr lang="zh-CN" altLang="en-US"/>
              <a:t>用户从网页上获取信息（类似于报纸、书本）</a:t>
            </a:r>
            <a:endParaRPr lang="en-US" altLang="zh-CN"/>
          </a:p>
          <a:p>
            <a:pPr>
              <a:buFont typeface="Wingdings" panose="05000000000000000000" pitchFamily="2" charset="2"/>
              <a:buChar char="p"/>
            </a:pPr>
            <a:endParaRPr lang="en-US" altLang="zh-CN"/>
          </a:p>
          <a:p>
            <a:r>
              <a:rPr lang="zh-CN" altLang="en-US"/>
              <a:t>怎么浏览网页</a:t>
            </a:r>
            <a:endParaRPr lang="en-US" altLang="zh-CN"/>
          </a:p>
          <a:p>
            <a:pPr lvl="1"/>
            <a:r>
              <a:rPr lang="zh-CN" altLang="en-US"/>
              <a:t>浏览器（</a:t>
            </a:r>
            <a:r>
              <a:rPr lang="en-US" altLang="zh-CN"/>
              <a:t>PC</a:t>
            </a:r>
            <a:r>
              <a:rPr lang="zh-CN" altLang="en-US"/>
              <a:t>电脑、移动设备）</a:t>
            </a:r>
            <a:endParaRPr lang="en-US" altLang="zh-CN"/>
          </a:p>
          <a:p>
            <a:pPr lvl="1"/>
            <a:r>
              <a:rPr lang="zh-CN" altLang="en-US"/>
              <a:t>比如</a:t>
            </a:r>
            <a:r>
              <a:rPr lang="en-US" altLang="zh-CN"/>
              <a:t>IE</a:t>
            </a:r>
            <a:r>
              <a:rPr lang="zh-CN" altLang="en-US"/>
              <a:t>、</a:t>
            </a:r>
            <a:r>
              <a:rPr lang="en-US" altLang="zh-CN"/>
              <a:t>Google Chrome</a:t>
            </a:r>
            <a:r>
              <a:rPr lang="zh-CN" altLang="en-US"/>
              <a:t>、</a:t>
            </a:r>
            <a:r>
              <a:rPr lang="en-US" altLang="zh-CN"/>
              <a:t>360</a:t>
            </a:r>
            <a:r>
              <a:rPr lang="zh-CN" altLang="en-US"/>
              <a:t>浏览器、</a:t>
            </a:r>
            <a:r>
              <a:rPr lang="en-US" altLang="zh-CN"/>
              <a:t>UC</a:t>
            </a:r>
            <a:r>
              <a:rPr lang="zh-CN" altLang="en-US"/>
              <a:t>浏览器等</a:t>
            </a: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611EE0-4321-48EA-9818-28D1D30C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303" y="2044345"/>
            <a:ext cx="4063356" cy="20717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7CC2CC-0D4D-4590-A075-FC56542CC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497" y="1666577"/>
            <a:ext cx="1748942" cy="30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0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4E89-26CA-45E2-B9C5-E2189DCB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世界上第一个网页</a:t>
            </a:r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129BE44-2F0C-47CF-BF8C-F0681E0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8" y="1209951"/>
            <a:ext cx="8599602" cy="387305"/>
          </a:xfrm>
        </p:spPr>
        <p:txBody>
          <a:bodyPr>
            <a:normAutofit fontScale="25000" lnSpcReduction="20000"/>
          </a:bodyPr>
          <a:lstStyle/>
          <a:p>
            <a:r>
              <a:rPr lang="zh-CN" altLang="en-US"/>
              <a:t>诞生于上世纪</a:t>
            </a:r>
            <a:r>
              <a:rPr lang="en-US" altLang="zh-CN"/>
              <a:t>90</a:t>
            </a:r>
            <a:r>
              <a:rPr lang="zh-CN" altLang="en-US"/>
              <a:t>年代，</a:t>
            </a:r>
            <a:r>
              <a:rPr lang="en-US" altLang="zh-CN">
                <a:hlinkClick r:id="rId2"/>
              </a:rPr>
              <a:t>http://info.cern.ch/hypertext/WWW/TheProject.html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D14C0A-37C5-4E9F-8046-4E441F81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6" y="1668282"/>
            <a:ext cx="7629731" cy="3485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 descr="https://timgsa.baidu.com/timg?image&amp;quality=80&amp;size=b9999_10000&amp;sec=1502822184603&amp;di=ffb72dcf7cfa2c068da95fae92afd931&amp;imgtype=jpg&amp;src=http%3A%2F%2Fimg3.imgtn.bdimg.com%2Fit%2Fu%3D3660532123%2C2759415964%26fm%3D214%26gp%3D0.jpg">
            <a:extLst>
              <a:ext uri="{FF2B5EF4-FFF2-40B4-BE49-F238E27FC236}">
                <a16:creationId xmlns:a16="http://schemas.microsoft.com/office/drawing/2014/main" id="{5E500C1C-7FD5-4274-9278-B0A4A5429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005" y="1686032"/>
            <a:ext cx="4134286" cy="384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52AC70E-B9B3-492B-A8C0-D6D24899AACF}"/>
              </a:ext>
            </a:extLst>
          </p:cNvPr>
          <p:cNvSpPr txBox="1">
            <a:spLocks/>
          </p:cNvSpPr>
          <p:nvPr/>
        </p:nvSpPr>
        <p:spPr>
          <a:xfrm>
            <a:off x="8793256" y="1209954"/>
            <a:ext cx="2437020" cy="387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以前的浏览器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73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4E89-26CA-45E2-B9C5-E2189DCB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现在的网页</a:t>
            </a: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1B99A0-7DCF-43A7-8179-F51AA201B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57" y="1272979"/>
            <a:ext cx="9695690" cy="54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7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4E89-26CA-45E2-B9C5-E2189DCB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网页的显示过程</a:t>
            </a:r>
            <a:endParaRPr lang="en-US" altLang="zh-CN"/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2A533984-0968-4003-BB9B-2311BB90B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57" y="1426921"/>
            <a:ext cx="1161580" cy="378427"/>
          </a:xfrm>
          <a:ln>
            <a:noFill/>
          </a:ln>
        </p:spPr>
        <p:txBody>
          <a:bodyPr anchor="ctr">
            <a:normAutofit fontScale="25000" lnSpcReduction="20000"/>
          </a:bodyPr>
          <a:lstStyle/>
          <a:p>
            <a:pPr marL="0" indent="0" algn="ctr">
              <a:buNone/>
            </a:pPr>
            <a:r>
              <a:rPr lang="zh-CN" altLang="en-US"/>
              <a:t>客户端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475133-8C1E-4A70-81F4-A3FF30A3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2" y="1958824"/>
            <a:ext cx="2624623" cy="1920814"/>
          </a:xfrm>
          <a:prstGeom prst="rect">
            <a:avLst/>
          </a:prstGeom>
        </p:spPr>
      </p:pic>
      <p:sp>
        <p:nvSpPr>
          <p:cNvPr id="13" name="内容占位符 6">
            <a:extLst>
              <a:ext uri="{FF2B5EF4-FFF2-40B4-BE49-F238E27FC236}">
                <a16:creationId xmlns:a16="http://schemas.microsoft.com/office/drawing/2014/main" id="{68B2FF46-4D15-4C34-87C2-89421816A446}"/>
              </a:ext>
            </a:extLst>
          </p:cNvPr>
          <p:cNvSpPr txBox="1">
            <a:spLocks/>
          </p:cNvSpPr>
          <p:nvPr/>
        </p:nvSpPr>
        <p:spPr>
          <a:xfrm>
            <a:off x="6775423" y="1456018"/>
            <a:ext cx="1161580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/>
              <a:t>服务器端</a:t>
            </a:r>
            <a:endParaRPr lang="en-US" altLang="zh-CN"/>
          </a:p>
        </p:txBody>
      </p:sp>
      <p:pic>
        <p:nvPicPr>
          <p:cNvPr id="3074" name="Picture 2" descr="https://timgsa.baidu.com/timg?image&amp;quality=80&amp;size=b9999_10000&amp;sec=1502827198548&amp;di=06ebc71b3dcc1588b16419046d0ed647&amp;imgtype=0&amp;src=http%3A%2F%2Fp.yjbys.com%2Fimage%2F20170315%2F1489548838494951.jpg">
            <a:extLst>
              <a:ext uri="{FF2B5EF4-FFF2-40B4-BE49-F238E27FC236}">
                <a16:creationId xmlns:a16="http://schemas.microsoft.com/office/drawing/2014/main" id="{87556C18-5876-47FB-A92E-1ECC6E73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65" y="1903002"/>
            <a:ext cx="2355564" cy="169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4F9614E-CD89-4526-B938-9E3168E123D1}"/>
              </a:ext>
            </a:extLst>
          </p:cNvPr>
          <p:cNvCxnSpPr>
            <a:cxnSpLocks/>
          </p:cNvCxnSpPr>
          <p:nvPr/>
        </p:nvCxnSpPr>
        <p:spPr>
          <a:xfrm>
            <a:off x="2828429" y="2548424"/>
            <a:ext cx="331036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6">
            <a:extLst>
              <a:ext uri="{FF2B5EF4-FFF2-40B4-BE49-F238E27FC236}">
                <a16:creationId xmlns:a16="http://schemas.microsoft.com/office/drawing/2014/main" id="{090D2657-D9C5-4994-B9D1-A9195F037D6E}"/>
              </a:ext>
            </a:extLst>
          </p:cNvPr>
          <p:cNvSpPr txBox="1">
            <a:spLocks/>
          </p:cNvSpPr>
          <p:nvPr/>
        </p:nvSpPr>
        <p:spPr>
          <a:xfrm>
            <a:off x="2872819" y="2145712"/>
            <a:ext cx="3126693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/>
              <a:t>http://www.baidu.com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F75A25B-63B7-4F84-8694-43BD47BDB438}"/>
              </a:ext>
            </a:extLst>
          </p:cNvPr>
          <p:cNvCxnSpPr>
            <a:cxnSpLocks/>
          </p:cNvCxnSpPr>
          <p:nvPr/>
        </p:nvCxnSpPr>
        <p:spPr>
          <a:xfrm flipH="1">
            <a:off x="2828432" y="2979254"/>
            <a:ext cx="33103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占位符 6">
            <a:extLst>
              <a:ext uri="{FF2B5EF4-FFF2-40B4-BE49-F238E27FC236}">
                <a16:creationId xmlns:a16="http://schemas.microsoft.com/office/drawing/2014/main" id="{2B0AEA3B-13F2-42D6-A980-7BAD51036874}"/>
              </a:ext>
            </a:extLst>
          </p:cNvPr>
          <p:cNvSpPr txBox="1">
            <a:spLocks/>
          </p:cNvSpPr>
          <p:nvPr/>
        </p:nvSpPr>
        <p:spPr>
          <a:xfrm>
            <a:off x="2872819" y="3012758"/>
            <a:ext cx="3126693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/>
              <a:t>网页</a:t>
            </a:r>
            <a:endParaRPr lang="en-US" altLang="zh-CN"/>
          </a:p>
        </p:txBody>
      </p:sp>
      <p:sp>
        <p:nvSpPr>
          <p:cNvPr id="31" name="内容占位符 6">
            <a:extLst>
              <a:ext uri="{FF2B5EF4-FFF2-40B4-BE49-F238E27FC236}">
                <a16:creationId xmlns:a16="http://schemas.microsoft.com/office/drawing/2014/main" id="{8212602B-3142-4957-8886-2270DD6BCF6B}"/>
              </a:ext>
            </a:extLst>
          </p:cNvPr>
          <p:cNvSpPr txBox="1">
            <a:spLocks/>
          </p:cNvSpPr>
          <p:nvPr/>
        </p:nvSpPr>
        <p:spPr>
          <a:xfrm>
            <a:off x="3650390" y="2580263"/>
            <a:ext cx="1571550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FF0000"/>
                </a:solidFill>
              </a:rPr>
              <a:t>网络请求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0901BF26-ECA2-421E-B023-8C8D6D95B3AE}"/>
              </a:ext>
            </a:extLst>
          </p:cNvPr>
          <p:cNvSpPr txBox="1">
            <a:spLocks/>
          </p:cNvSpPr>
          <p:nvPr/>
        </p:nvSpPr>
        <p:spPr>
          <a:xfrm>
            <a:off x="371659" y="3857376"/>
            <a:ext cx="7644877" cy="1015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600"/>
              <a:t>服务器</a:t>
            </a:r>
            <a:endParaRPr lang="en-US" altLang="zh-CN" sz="1600"/>
          </a:p>
          <a:p>
            <a:pPr lvl="1">
              <a:lnSpc>
                <a:spcPts val="1500"/>
              </a:lnSpc>
            </a:pPr>
            <a:r>
              <a:rPr lang="zh-CN" altLang="en-US" sz="1600"/>
              <a:t>就是一台配置比较高的、</a:t>
            </a:r>
            <a:r>
              <a:rPr lang="en-US" altLang="zh-CN" sz="1600"/>
              <a:t>24</a:t>
            </a:r>
            <a:r>
              <a:rPr lang="zh-CN" altLang="en-US" sz="1600"/>
              <a:t>小时不断的电脑</a:t>
            </a:r>
            <a:endParaRPr lang="en-US" altLang="zh-CN" sz="1600"/>
          </a:p>
          <a:p>
            <a:pPr lvl="1">
              <a:lnSpc>
                <a:spcPts val="1500"/>
              </a:lnSpc>
            </a:pPr>
            <a:r>
              <a:rPr lang="zh-CN" altLang="en-US" sz="1600"/>
              <a:t>实时为客户端提供服务（比如查找数据）</a:t>
            </a:r>
          </a:p>
        </p:txBody>
      </p:sp>
    </p:spTree>
    <p:extLst>
      <p:ext uri="{BB962C8B-B14F-4D97-AF65-F5344CB8AC3E}">
        <p14:creationId xmlns:p14="http://schemas.microsoft.com/office/powerpoint/2010/main" val="98915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baidu.com/img/bd_logo1.png">
            <a:extLst>
              <a:ext uri="{FF2B5EF4-FFF2-40B4-BE49-F238E27FC236}">
                <a16:creationId xmlns:a16="http://schemas.microsoft.com/office/drawing/2014/main" id="{7576D4D7-5260-4CB1-A142-594061209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09" y="3055423"/>
            <a:ext cx="1941344" cy="92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5B94E89-26CA-45E2-B9C5-E2189DCB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思考</a:t>
            </a:r>
            <a:endParaRPr lang="en-US" altLang="zh-CN"/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2A533984-0968-4003-BB9B-2311BB90B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985" y="1866974"/>
            <a:ext cx="1161580" cy="378427"/>
          </a:xfrm>
          <a:ln>
            <a:noFill/>
          </a:ln>
        </p:spPr>
        <p:txBody>
          <a:bodyPr anchor="ctr">
            <a:normAutofit fontScale="25000" lnSpcReduction="20000"/>
          </a:bodyPr>
          <a:lstStyle/>
          <a:p>
            <a:pPr marL="0" indent="0" algn="ctr">
              <a:buNone/>
            </a:pPr>
            <a:r>
              <a:rPr lang="zh-CN" altLang="en-US"/>
              <a:t>客户端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475133-8C1E-4A70-81F4-A3FF30A3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675" y="2376539"/>
            <a:ext cx="2624623" cy="1920814"/>
          </a:xfrm>
          <a:prstGeom prst="rect">
            <a:avLst/>
          </a:prstGeom>
        </p:spPr>
      </p:pic>
      <p:sp>
        <p:nvSpPr>
          <p:cNvPr id="13" name="内容占位符 6">
            <a:extLst>
              <a:ext uri="{FF2B5EF4-FFF2-40B4-BE49-F238E27FC236}">
                <a16:creationId xmlns:a16="http://schemas.microsoft.com/office/drawing/2014/main" id="{68B2FF46-4D15-4C34-87C2-89421816A446}"/>
              </a:ext>
            </a:extLst>
          </p:cNvPr>
          <p:cNvSpPr txBox="1">
            <a:spLocks/>
          </p:cNvSpPr>
          <p:nvPr/>
        </p:nvSpPr>
        <p:spPr>
          <a:xfrm>
            <a:off x="9594196" y="1926997"/>
            <a:ext cx="1161580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/>
              <a:t>服务器端</a:t>
            </a:r>
            <a:endParaRPr lang="en-US" altLang="zh-CN"/>
          </a:p>
        </p:txBody>
      </p:sp>
      <p:pic>
        <p:nvPicPr>
          <p:cNvPr id="3074" name="Picture 2" descr="https://timgsa.baidu.com/timg?image&amp;quality=80&amp;size=b9999_10000&amp;sec=1502827198548&amp;di=06ebc71b3dcc1588b16419046d0ed647&amp;imgtype=0&amp;src=http%3A%2F%2Fp.yjbys.com%2Fimage%2F20170315%2F1489548838494951.jpg">
            <a:extLst>
              <a:ext uri="{FF2B5EF4-FFF2-40B4-BE49-F238E27FC236}">
                <a16:creationId xmlns:a16="http://schemas.microsoft.com/office/drawing/2014/main" id="{87556C18-5876-47FB-A92E-1ECC6E73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93" y="2260694"/>
            <a:ext cx="2355564" cy="169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4F9614E-CD89-4526-B938-9E3168E123D1}"/>
              </a:ext>
            </a:extLst>
          </p:cNvPr>
          <p:cNvCxnSpPr>
            <a:cxnSpLocks/>
          </p:cNvCxnSpPr>
          <p:nvPr/>
        </p:nvCxnSpPr>
        <p:spPr>
          <a:xfrm flipV="1">
            <a:off x="3285745" y="2906116"/>
            <a:ext cx="5441005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6">
            <a:extLst>
              <a:ext uri="{FF2B5EF4-FFF2-40B4-BE49-F238E27FC236}">
                <a16:creationId xmlns:a16="http://schemas.microsoft.com/office/drawing/2014/main" id="{090D2657-D9C5-4994-B9D1-A9195F037D6E}"/>
              </a:ext>
            </a:extLst>
          </p:cNvPr>
          <p:cNvSpPr txBox="1">
            <a:spLocks/>
          </p:cNvSpPr>
          <p:nvPr/>
        </p:nvSpPr>
        <p:spPr>
          <a:xfrm>
            <a:off x="3330136" y="2503404"/>
            <a:ext cx="5396614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/>
              <a:t>https://www.baidu.com/img/bd_logo1.png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F75A25B-63B7-4F84-8694-43BD47BDB438}"/>
              </a:ext>
            </a:extLst>
          </p:cNvPr>
          <p:cNvCxnSpPr>
            <a:cxnSpLocks/>
          </p:cNvCxnSpPr>
          <p:nvPr/>
        </p:nvCxnSpPr>
        <p:spPr>
          <a:xfrm flipH="1">
            <a:off x="3285750" y="3336946"/>
            <a:ext cx="5441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内容占位符 6">
            <a:extLst>
              <a:ext uri="{FF2B5EF4-FFF2-40B4-BE49-F238E27FC236}">
                <a16:creationId xmlns:a16="http://schemas.microsoft.com/office/drawing/2014/main" id="{8212602B-3142-4957-8886-2270DD6BCF6B}"/>
              </a:ext>
            </a:extLst>
          </p:cNvPr>
          <p:cNvSpPr txBox="1">
            <a:spLocks/>
          </p:cNvSpPr>
          <p:nvPr/>
        </p:nvSpPr>
        <p:spPr>
          <a:xfrm>
            <a:off x="5220472" y="2931885"/>
            <a:ext cx="1571550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FF0000"/>
                </a:solidFill>
              </a:rPr>
              <a:t>网络请求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内容占位符 6">
            <a:extLst>
              <a:ext uri="{FF2B5EF4-FFF2-40B4-BE49-F238E27FC236}">
                <a16:creationId xmlns:a16="http://schemas.microsoft.com/office/drawing/2014/main" id="{B314C694-83E1-4B69-92A8-6AF8DC10DF61}"/>
              </a:ext>
            </a:extLst>
          </p:cNvPr>
          <p:cNvSpPr txBox="1">
            <a:spLocks/>
          </p:cNvSpPr>
          <p:nvPr/>
        </p:nvSpPr>
        <p:spPr>
          <a:xfrm>
            <a:off x="3040854" y="1190570"/>
            <a:ext cx="6110292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/>
              <a:t>浏览器访问一个网页时，只否发了一个请求给服务器？</a:t>
            </a:r>
          </a:p>
        </p:txBody>
      </p:sp>
      <p:sp>
        <p:nvSpPr>
          <p:cNvPr id="19" name="内容占位符 6">
            <a:extLst>
              <a:ext uri="{FF2B5EF4-FFF2-40B4-BE49-F238E27FC236}">
                <a16:creationId xmlns:a16="http://schemas.microsoft.com/office/drawing/2014/main" id="{7D6AA87E-EF74-4E74-988C-4888757BD154}"/>
              </a:ext>
            </a:extLst>
          </p:cNvPr>
          <p:cNvSpPr txBox="1">
            <a:spLocks/>
          </p:cNvSpPr>
          <p:nvPr/>
        </p:nvSpPr>
        <p:spPr>
          <a:xfrm>
            <a:off x="4354623" y="1598084"/>
            <a:ext cx="3482754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/>
              <a:t>答：至少</a:t>
            </a:r>
            <a:r>
              <a:rPr lang="en-US" altLang="zh-CN"/>
              <a:t>1</a:t>
            </a:r>
            <a:r>
              <a:rPr lang="zh-CN" altLang="en-US"/>
              <a:t>个请求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3C6F0CE2-CB65-4734-A4EA-7AC2F9086FCE}"/>
              </a:ext>
            </a:extLst>
          </p:cNvPr>
          <p:cNvSpPr txBox="1">
            <a:spLocks/>
          </p:cNvSpPr>
          <p:nvPr/>
        </p:nvSpPr>
        <p:spPr>
          <a:xfrm>
            <a:off x="725993" y="4387529"/>
            <a:ext cx="10723619" cy="1695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服务器</a:t>
            </a:r>
            <a:endParaRPr lang="en-US" altLang="zh-CN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/>
              <a:t>为客户端提供各种数据服务的机器</a:t>
            </a:r>
            <a:endParaRPr lang="en-US" altLang="zh-CN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/>
              <a:t>客户端： </a:t>
            </a:r>
            <a:r>
              <a:rPr lang="en-US" altLang="zh-CN"/>
              <a:t>PC\</a:t>
            </a:r>
            <a:r>
              <a:rPr lang="zh-CN" altLang="en-US"/>
              <a:t>移动设备</a:t>
            </a:r>
            <a:r>
              <a:rPr lang="en-US" altLang="zh-CN"/>
              <a:t>\</a:t>
            </a:r>
            <a:r>
              <a:rPr lang="zh-CN" altLang="en-US"/>
              <a:t>智能设备等联网设备</a:t>
            </a:r>
            <a:endParaRPr lang="en-US" altLang="zh-CN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/>
              <a:t>数据：网页、图片、音频、视频、文本等</a:t>
            </a:r>
          </a:p>
        </p:txBody>
      </p:sp>
    </p:spTree>
    <p:extLst>
      <p:ext uri="{BB962C8B-B14F-4D97-AF65-F5344CB8AC3E}">
        <p14:creationId xmlns:p14="http://schemas.microsoft.com/office/powerpoint/2010/main" val="24665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4E89-26CA-45E2-B9C5-E2189DCB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前端工程师做的事情</a:t>
            </a: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CDD856-5E5B-46FE-9685-B759DB0C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573" y="4138376"/>
            <a:ext cx="2624623" cy="1920814"/>
          </a:xfrm>
          <a:prstGeom prst="rect">
            <a:avLst/>
          </a:prstGeom>
        </p:spPr>
      </p:pic>
      <p:sp>
        <p:nvSpPr>
          <p:cNvPr id="9" name="内容占位符 6">
            <a:extLst>
              <a:ext uri="{FF2B5EF4-FFF2-40B4-BE49-F238E27FC236}">
                <a16:creationId xmlns:a16="http://schemas.microsoft.com/office/drawing/2014/main" id="{EE57A33E-C210-484B-B9F1-FB4237141520}"/>
              </a:ext>
            </a:extLst>
          </p:cNvPr>
          <p:cNvSpPr txBox="1">
            <a:spLocks/>
          </p:cNvSpPr>
          <p:nvPr/>
        </p:nvSpPr>
        <p:spPr>
          <a:xfrm>
            <a:off x="2028360" y="3677573"/>
            <a:ext cx="1161580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/>
              <a:t>客户端</a:t>
            </a:r>
            <a:endParaRPr lang="en-US" altLang="zh-CN"/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A582E399-2CA0-428F-9CE4-F8A7E091F81A}"/>
              </a:ext>
            </a:extLst>
          </p:cNvPr>
          <p:cNvSpPr txBox="1">
            <a:spLocks/>
          </p:cNvSpPr>
          <p:nvPr/>
        </p:nvSpPr>
        <p:spPr>
          <a:xfrm>
            <a:off x="7941430" y="3679952"/>
            <a:ext cx="1161580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/>
              <a:t>服务器端</a:t>
            </a:r>
            <a:endParaRPr lang="en-US" altLang="zh-CN"/>
          </a:p>
        </p:txBody>
      </p:sp>
      <p:pic>
        <p:nvPicPr>
          <p:cNvPr id="11" name="Picture 2" descr="https://timgsa.baidu.com/timg?image&amp;quality=80&amp;size=b9999_10000&amp;sec=1502827198548&amp;di=06ebc71b3dcc1588b16419046d0ed647&amp;imgtype=0&amp;src=http%3A%2F%2Fp.yjbys.com%2Fimage%2F20170315%2F1489548838494951.jpg">
            <a:extLst>
              <a:ext uri="{FF2B5EF4-FFF2-40B4-BE49-F238E27FC236}">
                <a16:creationId xmlns:a16="http://schemas.microsoft.com/office/drawing/2014/main" id="{C5F724B2-EC4C-46B9-BA28-4BF07586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368" y="4092147"/>
            <a:ext cx="2355564" cy="169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A1EFD0D-B190-4B57-A2A1-5EA5359519EC}"/>
              </a:ext>
            </a:extLst>
          </p:cNvPr>
          <p:cNvCxnSpPr>
            <a:cxnSpLocks/>
          </p:cNvCxnSpPr>
          <p:nvPr/>
        </p:nvCxnSpPr>
        <p:spPr>
          <a:xfrm>
            <a:off x="4027071" y="4727976"/>
            <a:ext cx="314269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6">
            <a:extLst>
              <a:ext uri="{FF2B5EF4-FFF2-40B4-BE49-F238E27FC236}">
                <a16:creationId xmlns:a16="http://schemas.microsoft.com/office/drawing/2014/main" id="{589935BC-05A7-460E-92FF-64EF8D1897ED}"/>
              </a:ext>
            </a:extLst>
          </p:cNvPr>
          <p:cNvSpPr txBox="1">
            <a:spLocks/>
          </p:cNvSpPr>
          <p:nvPr/>
        </p:nvSpPr>
        <p:spPr>
          <a:xfrm>
            <a:off x="3903792" y="4325264"/>
            <a:ext cx="3126693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/>
              <a:t>http://www.520it.com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E70DB94-CE5F-4A71-ABE6-0B34C7D8592E}"/>
              </a:ext>
            </a:extLst>
          </p:cNvPr>
          <p:cNvCxnSpPr>
            <a:cxnSpLocks/>
          </p:cNvCxnSpPr>
          <p:nvPr/>
        </p:nvCxnSpPr>
        <p:spPr>
          <a:xfrm flipH="1" flipV="1">
            <a:off x="4027071" y="5138242"/>
            <a:ext cx="3142696" cy="205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6BF63C3C-FF00-4400-AB03-447C78684B1D}"/>
              </a:ext>
            </a:extLst>
          </p:cNvPr>
          <p:cNvSpPr txBox="1">
            <a:spLocks/>
          </p:cNvSpPr>
          <p:nvPr/>
        </p:nvSpPr>
        <p:spPr>
          <a:xfrm>
            <a:off x="3903792" y="5192310"/>
            <a:ext cx="3126693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/>
              <a:t>网页</a:t>
            </a:r>
            <a:endParaRPr lang="en-US" altLang="zh-CN"/>
          </a:p>
        </p:txBody>
      </p:sp>
      <p:sp>
        <p:nvSpPr>
          <p:cNvPr id="16" name="内容占位符 6">
            <a:extLst>
              <a:ext uri="{FF2B5EF4-FFF2-40B4-BE49-F238E27FC236}">
                <a16:creationId xmlns:a16="http://schemas.microsoft.com/office/drawing/2014/main" id="{2E848F34-8F28-4F8C-8A43-88FAC44305A4}"/>
              </a:ext>
            </a:extLst>
          </p:cNvPr>
          <p:cNvSpPr txBox="1">
            <a:spLocks/>
          </p:cNvSpPr>
          <p:nvPr/>
        </p:nvSpPr>
        <p:spPr>
          <a:xfrm>
            <a:off x="4681363" y="4750937"/>
            <a:ext cx="1571550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FF0000"/>
                </a:solidFill>
              </a:rPr>
              <a:t>网络请求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346BB05-8E93-41E7-89BF-17AE36732860}"/>
              </a:ext>
            </a:extLst>
          </p:cNvPr>
          <p:cNvSpPr/>
          <p:nvPr/>
        </p:nvSpPr>
        <p:spPr>
          <a:xfrm>
            <a:off x="3988601" y="2045681"/>
            <a:ext cx="1964425" cy="71218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/>
              <a:t>前端工程师</a:t>
            </a:r>
            <a:endParaRPr lang="zh-CN" altLang="en-US" b="1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7B528ED-1D8C-4D24-B443-59D481771B4D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5953026" y="2401772"/>
            <a:ext cx="179043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6">
            <a:extLst>
              <a:ext uri="{FF2B5EF4-FFF2-40B4-BE49-F238E27FC236}">
                <a16:creationId xmlns:a16="http://schemas.microsoft.com/office/drawing/2014/main" id="{B556D93C-9B28-4B13-875A-DEF5837DBC4F}"/>
              </a:ext>
            </a:extLst>
          </p:cNvPr>
          <p:cNvSpPr txBox="1">
            <a:spLocks/>
          </p:cNvSpPr>
          <p:nvPr/>
        </p:nvSpPr>
        <p:spPr>
          <a:xfrm>
            <a:off x="6052833" y="1980671"/>
            <a:ext cx="1474648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/>
              <a:t>开发网站</a:t>
            </a:r>
            <a:endParaRPr lang="en-US" altLang="zh-CN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605578D-0963-4DED-8D47-C79FBC097E9E}"/>
              </a:ext>
            </a:extLst>
          </p:cNvPr>
          <p:cNvSpPr/>
          <p:nvPr/>
        </p:nvSpPr>
        <p:spPr>
          <a:xfrm>
            <a:off x="7743459" y="2045681"/>
            <a:ext cx="1563347" cy="71218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/>
              <a:t>网站项目</a:t>
            </a:r>
            <a:endParaRPr lang="zh-CN" altLang="en-US" b="1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C05C19F-0848-44DD-8F2E-B6A1DF53A389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 flipH="1">
            <a:off x="8522220" y="2757862"/>
            <a:ext cx="2913" cy="92209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内容占位符 6">
            <a:extLst>
              <a:ext uri="{FF2B5EF4-FFF2-40B4-BE49-F238E27FC236}">
                <a16:creationId xmlns:a16="http://schemas.microsoft.com/office/drawing/2014/main" id="{525E60FF-3036-4955-883F-EA8D7C5FF573}"/>
              </a:ext>
            </a:extLst>
          </p:cNvPr>
          <p:cNvSpPr txBox="1">
            <a:spLocks/>
          </p:cNvSpPr>
          <p:nvPr/>
        </p:nvSpPr>
        <p:spPr>
          <a:xfrm>
            <a:off x="8536202" y="3052634"/>
            <a:ext cx="1155754" cy="3784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/>
              <a:t>上传部署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392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C2CF7-9A01-4026-B125-513A16A0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浏览器常用快捷键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E189B-FB12-4126-98D6-3FEFD71EC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F12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/>
              <a:t>显示开发者工具</a:t>
            </a:r>
            <a:endParaRPr lang="en-US" altLang="zh-CN"/>
          </a:p>
          <a:p>
            <a:pPr>
              <a:buFont typeface="Wingdings" panose="05000000000000000000" pitchFamily="2" charset="2"/>
              <a:buChar char="p"/>
            </a:pPr>
            <a:endParaRPr lang="en-US" altLang="zh-CN"/>
          </a:p>
          <a:p>
            <a:r>
              <a:rPr lang="en-US" altLang="zh-CN"/>
              <a:t>F5 </a:t>
            </a:r>
            <a:r>
              <a:rPr lang="zh-CN" altLang="en-US"/>
              <a:t>或者 </a:t>
            </a:r>
            <a:r>
              <a:rPr lang="en-US" altLang="zh-CN"/>
              <a:t>Ctrl + R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/>
              <a:t>刷新网页</a:t>
            </a:r>
          </a:p>
        </p:txBody>
      </p:sp>
    </p:spTree>
    <p:extLst>
      <p:ext uri="{BB962C8B-B14F-4D97-AF65-F5344CB8AC3E}">
        <p14:creationId xmlns:p14="http://schemas.microsoft.com/office/powerpoint/2010/main" val="195145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C2CF7-9A01-4026-B125-513A16A0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网页的组成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E189B-FB12-4126-98D6-3FEFD71E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377670"/>
          </a:xfrm>
        </p:spPr>
        <p:txBody>
          <a:bodyPr>
            <a:normAutofit fontScale="25000" lnSpcReduction="20000"/>
          </a:bodyPr>
          <a:lstStyle/>
          <a:p>
            <a:r>
              <a:rPr lang="zh-CN" altLang="en-US"/>
              <a:t>一个完整的网页一般由</a:t>
            </a:r>
            <a:r>
              <a:rPr lang="en-US" altLang="zh-CN"/>
              <a:t>3</a:t>
            </a:r>
            <a:r>
              <a:rPr lang="zh-CN" altLang="en-US"/>
              <a:t>部分组成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18F0ACA-89CE-48E5-99F6-2050B4E1527D}"/>
              </a:ext>
            </a:extLst>
          </p:cNvPr>
          <p:cNvSpPr txBox="1">
            <a:spLocks/>
          </p:cNvSpPr>
          <p:nvPr/>
        </p:nvSpPr>
        <p:spPr>
          <a:xfrm>
            <a:off x="862147" y="1777942"/>
            <a:ext cx="3558551" cy="80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/>
              <a:t>HTML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/>
              <a:t>网页的</a:t>
            </a:r>
            <a:r>
              <a:rPr lang="zh-CN" altLang="en-US">
                <a:solidFill>
                  <a:srgbClr val="0070C0"/>
                </a:solidFill>
              </a:rPr>
              <a:t>内容结构</a:t>
            </a:r>
            <a:endParaRPr lang="en-US" altLang="zh-CN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/>
          </a:p>
        </p:txBody>
      </p:sp>
      <p:pic>
        <p:nvPicPr>
          <p:cNvPr id="1028" name="Picture 4" descr="“孙悟空 美猴王皮肤”的图片搜索结果">
            <a:extLst>
              <a:ext uri="{FF2B5EF4-FFF2-40B4-BE49-F238E27FC236}">
                <a16:creationId xmlns:a16="http://schemas.microsoft.com/office/drawing/2014/main" id="{68A3901F-F067-4243-910C-200563EC4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3" y="2860855"/>
            <a:ext cx="3121264" cy="358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“孙悟空地狱火 gif”的图片搜索结果">
            <a:extLst>
              <a:ext uri="{FF2B5EF4-FFF2-40B4-BE49-F238E27FC236}">
                <a16:creationId xmlns:a16="http://schemas.microsoft.com/office/drawing/2014/main" id="{C9E2DB11-23D9-43F4-999F-AAE6C5FA79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265" y="2860855"/>
            <a:ext cx="3631251" cy="370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C57D47C-32F7-4663-9070-A8C7BA0FFD37}"/>
              </a:ext>
            </a:extLst>
          </p:cNvPr>
          <p:cNvSpPr txBox="1">
            <a:spLocks/>
          </p:cNvSpPr>
          <p:nvPr/>
        </p:nvSpPr>
        <p:spPr>
          <a:xfrm>
            <a:off x="4963717" y="1385771"/>
            <a:ext cx="2589899" cy="1199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/>
              <a:t>CSS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/>
              <a:t>网页的</a:t>
            </a:r>
            <a:r>
              <a:rPr lang="zh-CN" altLang="en-US">
                <a:solidFill>
                  <a:srgbClr val="0070C0"/>
                </a:solidFill>
              </a:rPr>
              <a:t>视觉体验</a:t>
            </a:r>
            <a:endParaRPr lang="en-US" altLang="zh-CN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80D0542-496F-4F75-A0C5-08CDFA6F339C}"/>
              </a:ext>
            </a:extLst>
          </p:cNvPr>
          <p:cNvSpPr txBox="1">
            <a:spLocks/>
          </p:cNvSpPr>
          <p:nvPr/>
        </p:nvSpPr>
        <p:spPr>
          <a:xfrm>
            <a:off x="8669362" y="1426901"/>
            <a:ext cx="2491974" cy="1319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/>
              <a:t>JavaScript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/>
              <a:t>网页的</a:t>
            </a:r>
            <a:r>
              <a:rPr lang="zh-CN" altLang="en-US">
                <a:solidFill>
                  <a:srgbClr val="0070C0"/>
                </a:solidFill>
              </a:rPr>
              <a:t>交互处理</a:t>
            </a:r>
            <a:endParaRPr lang="en-US" altLang="zh-CN">
              <a:solidFill>
                <a:srgbClr val="0070C0"/>
              </a:solidFill>
            </a:endParaRPr>
          </a:p>
        </p:txBody>
      </p:sp>
      <p:pic>
        <p:nvPicPr>
          <p:cNvPr id="1034" name="Picture 10" descr="“孙悟空 毛猴”的图片搜索结果">
            <a:extLst>
              <a:ext uri="{FF2B5EF4-FFF2-40B4-BE49-F238E27FC236}">
                <a16:creationId xmlns:a16="http://schemas.microsoft.com/office/drawing/2014/main" id="{F1CA5866-CEF2-46CD-9BB8-C7F8785A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9" y="2860855"/>
            <a:ext cx="3707359" cy="303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9" grpId="0" build="p"/>
      <p:bldP spid="10" grpId="0" build="p"/>
    </p:bldLst>
  </p:timing>
</p:sld>
</file>

<file path=ppt/theme/theme1.xml><?xml version="1.0" encoding="utf-8"?>
<a:theme xmlns:a="http://schemas.openxmlformats.org/drawingml/2006/main" name="2017082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0826" id="{BA9D2254-3F21-4C39-AA1D-6DC382659EFB}" vid="{FE20BC7D-1005-40F0-838A-A0FAA1D5C890}"/>
    </a:ext>
  </a:extLst>
</a:theme>
</file>

<file path=ppt/theme/theme2.xml><?xml version="1.0" encoding="utf-8"?>
<a:theme xmlns:a="http://schemas.openxmlformats.org/drawingml/2006/main" name="2019-12-12-前端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-12-12-前端2" id="{B25DE7A2-F594-4829-A36D-6DCF259C3D00}" vid="{0ED13E7C-6237-427B-AA01-BCEC7B860D13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20170826</Template>
  <TotalTime>545</TotalTime>
  <Words>540</Words>
  <Application>Microsoft Office PowerPoint</Application>
  <PresentationFormat>宽屏</PresentationFormat>
  <Paragraphs>98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Calibri Light</vt:lpstr>
      <vt:lpstr>Wingdings</vt:lpstr>
      <vt:lpstr>20170826</vt:lpstr>
      <vt:lpstr>2019-12-12-前端2</vt:lpstr>
      <vt:lpstr>网页</vt:lpstr>
      <vt:lpstr>网页</vt:lpstr>
      <vt:lpstr>世界上第一个网页</vt:lpstr>
      <vt:lpstr>现在的网页</vt:lpstr>
      <vt:lpstr>网页的显示过程</vt:lpstr>
      <vt:lpstr>思考</vt:lpstr>
      <vt:lpstr>前端工程师做的事情</vt:lpstr>
      <vt:lpstr>浏览器常用快捷键</vt:lpstr>
      <vt:lpstr>网页的组成</vt:lpstr>
      <vt:lpstr>网页的显示过程</vt:lpstr>
      <vt:lpstr>浏览器内核</vt:lpstr>
      <vt:lpstr>建议</vt:lpstr>
      <vt:lpstr>PowerPoint 演示文稿</vt:lpstr>
      <vt:lpstr>PowerPoint 演示文稿</vt:lpstr>
      <vt:lpstr>PowerPoint 演示文稿</vt:lpstr>
      <vt:lpstr>被嫌弃的IE浏览器</vt:lpstr>
      <vt:lpstr>被嫌弃的IE浏览器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UI</cp:lastModifiedBy>
  <cp:revision>90</cp:revision>
  <dcterms:created xsi:type="dcterms:W3CDTF">2017-11-23T13:35:11Z</dcterms:created>
  <dcterms:modified xsi:type="dcterms:W3CDTF">2019-12-17T02:05:27Z</dcterms:modified>
</cp:coreProperties>
</file>